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3"/>
  </p:notesMasterIdLst>
  <p:sldIdLst>
    <p:sldId id="272" r:id="rId5"/>
    <p:sldId id="269" r:id="rId6"/>
    <p:sldId id="262" r:id="rId7"/>
    <p:sldId id="273" r:id="rId8"/>
    <p:sldId id="268" r:id="rId9"/>
    <p:sldId id="270" r:id="rId10"/>
    <p:sldId id="271" r:id="rId11"/>
    <p:sldId id="26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D7B"/>
    <a:srgbClr val="800000"/>
    <a:srgbClr val="D0E1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552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6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A3378-E4C6-4D2F-8DF1-23C8EAE7B34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11B83-7453-4C63-9F24-B8D95A5E7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61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16074"/>
            <a:ext cx="7391400" cy="1371601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rgbClr val="0F4D7B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292475"/>
            <a:ext cx="6248400" cy="685800"/>
          </a:xfrm>
        </p:spPr>
        <p:txBody>
          <a:bodyPr>
            <a:normAutofit/>
          </a:bodyPr>
          <a:lstStyle>
            <a:lvl1pPr marL="0" indent="0" algn="r">
              <a:buNone/>
              <a:defRPr sz="2800" b="1">
                <a:solidFill>
                  <a:srgbClr val="8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29250" y="4054475"/>
            <a:ext cx="2647950" cy="365125"/>
          </a:xfrm>
          <a:prstGeom prst="rect">
            <a:avLst/>
          </a:prstGeom>
        </p:spPr>
        <p:txBody>
          <a:bodyPr/>
          <a:lstStyle>
            <a:lvl1pPr algn="r">
              <a:defRPr sz="2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8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22236"/>
            <a:ext cx="7886700" cy="1325563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b="1" kern="1200" dirty="0">
                <a:solidFill>
                  <a:srgbClr val="0F4D7B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7"/>
            <a:ext cx="7886700" cy="33670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66800"/>
            <a:ext cx="9144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553200"/>
            <a:ext cx="2057400" cy="365125"/>
          </a:xfrm>
          <a:prstGeom prst="rect">
            <a:avLst/>
          </a:prstGeo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9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8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636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553200"/>
            <a:ext cx="2057400" cy="365125"/>
          </a:xfrm>
          <a:prstGeom prst="rect">
            <a:avLst/>
          </a:prstGeo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8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-134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26999"/>
            <a:ext cx="7886700" cy="3367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6553200"/>
            <a:ext cx="6565392" cy="0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F4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29289"/>
            <a:ext cx="900111" cy="9001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095999"/>
            <a:ext cx="1447800" cy="47480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56113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FFB2636-7CE4-4CB4-8771-255DF06E1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5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000" b="1" kern="1200" dirty="0">
          <a:solidFill>
            <a:srgbClr val="0F4D7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b="1" kern="1200">
          <a:solidFill>
            <a:srgbClr val="0F4D7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hrsa.gov/ruralhealth/telehealth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sa.gov/publichealth/clinical/BehavioralHealth/behavioralhealthcareacces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sa.gov/publichealth/clinical/BehavioralHealth/behavioralhealthcareacces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sa.gov/ruralhealth" TargetMode="External"/><Relationship Id="rId2" Type="http://schemas.openxmlformats.org/officeDocument/2006/relationships/hyperlink" Target="mailto:nmanzanero@hrsa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HHS.HRSA" TargetMode="External"/><Relationship Id="rId4" Type="http://schemas.openxmlformats.org/officeDocument/2006/relationships/hyperlink" Target="http://www.twitter.com/HRSA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391400" cy="2133600"/>
          </a:xfrm>
        </p:spPr>
        <p:txBody>
          <a:bodyPr>
            <a:noAutofit/>
          </a:bodyPr>
          <a:lstStyle/>
          <a:p>
            <a:r>
              <a:rPr lang="en-US" sz="3200" dirty="0"/>
              <a:t>Office for the Advancement of Telehealth &amp; Telehealth Resource Centers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September </a:t>
            </a:r>
            <a:r>
              <a:rPr lang="en-US" sz="3200" dirty="0"/>
              <a:t>14, </a:t>
            </a:r>
            <a:r>
              <a:rPr lang="en-US" sz="3200" dirty="0" smtClean="0"/>
              <a:t>2017 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BPHC </a:t>
            </a:r>
            <a:r>
              <a:rPr lang="en-US" sz="2800" dirty="0"/>
              <a:t>Telebehavioral Health Town Hall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3521075"/>
            <a:ext cx="6248400" cy="1812925"/>
          </a:xfrm>
        </p:spPr>
        <p:txBody>
          <a:bodyPr>
            <a:no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Natassja Manzanero, MS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Telehealth Resource Center Program Coordinator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Office for the Advancement of Telehealth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Federal Office of Rural Health Policy</a:t>
            </a:r>
            <a:br>
              <a:rPr lang="en-US" sz="2000" dirty="0"/>
            </a:br>
            <a:r>
              <a:rPr lang="en-US" sz="2000" dirty="0"/>
              <a:t>Health Resources and Services Administration (HRSA)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098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for the Advancement of Telehealth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327"/>
            <a:ext cx="7886700" cy="428307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sz="2800" u="sng" dirty="0" smtClean="0">
                <a:cs typeface="Arial" pitchFamily="34" charset="0"/>
              </a:rPr>
              <a:t>Mission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endParaRPr lang="en-US" sz="18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r>
              <a:rPr lang="en-US" sz="1800" dirty="0" smtClean="0"/>
              <a:t>Funds </a:t>
            </a:r>
            <a:r>
              <a:rPr lang="en-US" sz="1800" dirty="0"/>
              <a:t>grants to promote use of telehealth technology to improve quality and increase access to care in underserved </a:t>
            </a:r>
            <a:r>
              <a:rPr lang="en-US" sz="1800" dirty="0" smtClean="0"/>
              <a:t>communities</a:t>
            </a:r>
          </a:p>
          <a:p>
            <a:pPr marL="0" indent="0">
              <a:spcBef>
                <a:spcPts val="1200"/>
              </a:spcBef>
              <a:buNone/>
            </a:pPr>
            <a:endParaRPr lang="en-US" sz="1800" dirty="0"/>
          </a:p>
          <a:p>
            <a:pPr marL="342900" indent="-342900">
              <a:spcBef>
                <a:spcPts val="1200"/>
              </a:spcBef>
            </a:pPr>
            <a:r>
              <a:rPr lang="en-US" sz="1800" dirty="0"/>
              <a:t>Funds research on the use of </a:t>
            </a:r>
            <a:r>
              <a:rPr lang="en-US" sz="1800" dirty="0" smtClean="0"/>
              <a:t>telehealth</a:t>
            </a:r>
          </a:p>
          <a:p>
            <a:pPr marL="0" indent="0">
              <a:spcBef>
                <a:spcPts val="1200"/>
              </a:spcBef>
              <a:buNone/>
            </a:pPr>
            <a:endParaRPr lang="en-US" sz="1800" dirty="0"/>
          </a:p>
          <a:p>
            <a:pPr marL="342900" indent="-342900">
              <a:spcBef>
                <a:spcPts val="1200"/>
              </a:spcBef>
            </a:pPr>
            <a:r>
              <a:rPr lang="en-US" sz="1800" dirty="0">
                <a:cs typeface="Arial" pitchFamily="34" charset="0"/>
              </a:rPr>
              <a:t>Coordinates “</a:t>
            </a:r>
            <a:r>
              <a:rPr lang="en-US" sz="1800" dirty="0" err="1">
                <a:cs typeface="Arial" pitchFamily="34" charset="0"/>
              </a:rPr>
              <a:t>FedTel</a:t>
            </a:r>
            <a:r>
              <a:rPr lang="en-US" sz="1800" dirty="0">
                <a:cs typeface="Arial" pitchFamily="34" charset="0"/>
              </a:rPr>
              <a:t>” “cross-federal agency workgroup on to discuss common telehealth interests and </a:t>
            </a:r>
            <a:r>
              <a:rPr lang="en-US" sz="1800" dirty="0" smtClean="0">
                <a:cs typeface="Arial" pitchFamily="34" charset="0"/>
              </a:rPr>
              <a:t>activities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7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What is Telehealth?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3657600"/>
          </a:xfrm>
        </p:spPr>
        <p:txBody>
          <a:bodyPr/>
          <a:lstStyle/>
          <a:p>
            <a:pPr marL="0" indent="0" algn="ctr">
              <a:buNone/>
            </a:pPr>
            <a:r>
              <a:rPr lang="en-US" b="0" dirty="0" smtClean="0"/>
              <a:t>HRSA defines telehealth as: </a:t>
            </a:r>
          </a:p>
          <a:p>
            <a:pPr marL="0" indent="0" algn="ctr">
              <a:buNone/>
            </a:pPr>
            <a:r>
              <a:rPr lang="en-US" b="0" dirty="0" smtClean="0"/>
              <a:t>The </a:t>
            </a:r>
            <a:r>
              <a:rPr lang="en-US" b="0" dirty="0"/>
              <a:t>use of electronic information and telecommunications technologies to support and promote long-distance clinical health care, patient and professional health-related education, public health, and health administration. Technologies include videoconferencing, the internet, store-and-forward imaging, streaming media, and terrestrial and wireless communications. </a:t>
            </a:r>
          </a:p>
          <a:p>
            <a:pPr marL="0" lvl="0" indent="0" algn="ctr">
              <a:buNone/>
            </a:pPr>
            <a:endParaRPr lang="en-US" sz="1800" dirty="0" smtClean="0">
              <a:hlinkClick r:id="rId2"/>
            </a:endParaRPr>
          </a:p>
          <a:p>
            <a:pPr marL="0" lvl="0" indent="0" algn="ctr">
              <a:buNone/>
            </a:pPr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://www.hrsa.gov/ruralhealth/telehealth</a:t>
            </a:r>
            <a:r>
              <a:rPr lang="en-US" sz="1800" dirty="0" smtClean="0">
                <a:hlinkClick r:id="rId2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53200"/>
            <a:ext cx="2057400" cy="365125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pic>
        <p:nvPicPr>
          <p:cNvPr id="7" name="Picture 6" descr="Picture of physician and a stethescope coming out of a laptop to show the merging of technology and medicine. " title="Laptop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5181600"/>
            <a:ext cx="1295400" cy="128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32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Telehealth Modalities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825626"/>
            <a:ext cx="4495800" cy="24346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Synchronous interactive audiovisual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Asynchronous store-and-forward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Remote Patient Monitoring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Mobile Health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Robotics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Content Placeholder 10" descr="Physician and nurse are showing a patient how to check her pulse through video communication. " title="Telehealth Consultation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713" y="1828800"/>
            <a:ext cx="3649287" cy="243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07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Telehealth Resource Centers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 descr="Visual of 14 Telehealth Resource Centers and their state regions. Website can be found at www.telehealthresourcecenters.org " title="Telehealth Resource Center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352" y="1203327"/>
            <a:ext cx="6767296" cy="477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38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Telebehavioral Health and TRCs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371600"/>
            <a:ext cx="8763000" cy="4419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Limited access to mental and behavioral health services in rural and underserved areas</a:t>
            </a:r>
          </a:p>
          <a:p>
            <a:r>
              <a:rPr lang="en-US" sz="1800" dirty="0" smtClean="0"/>
              <a:t>Telebehavioral health can take two forms:</a:t>
            </a:r>
          </a:p>
          <a:p>
            <a:pPr lvl="1"/>
            <a:r>
              <a:rPr lang="en-US" sz="1600" dirty="0" smtClean="0"/>
              <a:t>A non-behavioral healthcare provider can use telehealth technology to conduct a distance-based consultation with a behavioral health specialist to discuss how to handle a patient’s mental health needs (a consultation). </a:t>
            </a:r>
          </a:p>
          <a:p>
            <a:pPr lvl="1"/>
            <a:r>
              <a:rPr lang="en-US" sz="1600" dirty="0" smtClean="0"/>
              <a:t>A patient can participate in a videoconference session with a behavioral health specialists (an encounter).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dirty="0" smtClean="0"/>
              <a:t>Both approaches have been successfully put in place by a select number of safety net programs funded by HHS and HRSA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Telehealth Resource Centers are an example of a HRSA program that can provide free technical assistance for implementing tele-behavioral health for safety net providers</a:t>
            </a:r>
          </a:p>
          <a:p>
            <a:pPr marL="0" indent="0" algn="ctr">
              <a:buNone/>
            </a:pPr>
            <a:endParaRPr lang="en-US" sz="1400" dirty="0" smtClean="0">
              <a:hlinkClick r:id="rId2"/>
            </a:endParaRPr>
          </a:p>
          <a:p>
            <a:pPr marL="0" indent="0" algn="ctr">
              <a:buNone/>
            </a:pPr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://www.hrsa.gov/publichealth/clinical/BehavioralHealth/behavioralhealthcareaccess.pdf</a:t>
            </a:r>
            <a:r>
              <a:rPr lang="en-US" sz="1400" dirty="0"/>
              <a:t> 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04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Benefits of Telebehavioral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327"/>
            <a:ext cx="8382000" cy="4511673"/>
          </a:xfrm>
        </p:spPr>
        <p:txBody>
          <a:bodyPr>
            <a:normAutofit/>
          </a:bodyPr>
          <a:lstStyle/>
          <a:p>
            <a:endParaRPr lang="en-US" b="0" dirty="0"/>
          </a:p>
          <a:p>
            <a:r>
              <a:rPr lang="en-US" sz="2000" b="0" dirty="0"/>
              <a:t>Travel time </a:t>
            </a:r>
            <a:r>
              <a:rPr lang="en-US" sz="2000" b="0" dirty="0" smtClean="0"/>
              <a:t>reduced/eliminated</a:t>
            </a:r>
            <a:endParaRPr lang="en-US" sz="2000" b="0" dirty="0"/>
          </a:p>
          <a:p>
            <a:r>
              <a:rPr lang="en-US" sz="2000" b="0" dirty="0"/>
              <a:t>Telehealth equipment costs have </a:t>
            </a:r>
            <a:r>
              <a:rPr lang="en-US" sz="2000" b="0" dirty="0" smtClean="0"/>
              <a:t>plummeted</a:t>
            </a:r>
            <a:endParaRPr lang="en-US" sz="2000" b="0" dirty="0"/>
          </a:p>
          <a:p>
            <a:r>
              <a:rPr lang="en-US" sz="2000" b="0" dirty="0"/>
              <a:t>Patients in distress can be seen more quickly, reducing relapse </a:t>
            </a:r>
            <a:r>
              <a:rPr lang="en-US" sz="2000" b="0" dirty="0" smtClean="0"/>
              <a:t>events</a:t>
            </a:r>
            <a:endParaRPr lang="en-US" sz="2000" b="0" dirty="0"/>
          </a:p>
          <a:p>
            <a:r>
              <a:rPr lang="en-US" sz="2000" b="0" dirty="0"/>
              <a:t>Consultations with off-site specialists can be quickly carried </a:t>
            </a:r>
            <a:r>
              <a:rPr lang="en-US" sz="2000" b="0" dirty="0" smtClean="0"/>
              <a:t>out</a:t>
            </a:r>
            <a:endParaRPr lang="en-US" sz="2000" b="0" dirty="0"/>
          </a:p>
          <a:p>
            <a:r>
              <a:rPr lang="en-US" sz="2000" b="0" dirty="0"/>
              <a:t>Off-site and part-time behavioral health specialists can be members of the clinic team via </a:t>
            </a:r>
            <a:r>
              <a:rPr lang="en-US" sz="2000" b="0" dirty="0" smtClean="0"/>
              <a:t>telehealth</a:t>
            </a:r>
            <a:endParaRPr lang="en-US" sz="2000" b="0" dirty="0"/>
          </a:p>
          <a:p>
            <a:r>
              <a:rPr lang="en-US" sz="2000" b="0" dirty="0"/>
              <a:t>Staff can meet and collaborate more easily, especially when connecting staff located at various </a:t>
            </a:r>
            <a:r>
              <a:rPr lang="en-US" sz="2000" b="0" dirty="0" smtClean="0"/>
              <a:t>sites</a:t>
            </a:r>
          </a:p>
          <a:p>
            <a:endParaRPr lang="en-US" b="0" dirty="0"/>
          </a:p>
          <a:p>
            <a:pPr marL="0" indent="0">
              <a:buNone/>
            </a:pPr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www.hrsa.gov/publichealth/clinical/BehavioralHealth/behavioralhealthcareaccess.pdf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63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7886700" cy="914400"/>
          </a:xfrm>
        </p:spPr>
        <p:txBody>
          <a:bodyPr>
            <a:noAutofit/>
          </a:bodyPr>
          <a:lstStyle/>
          <a:p>
            <a:r>
              <a:rPr lang="en-US" sz="3000" dirty="0"/>
              <a:t>Contact </a:t>
            </a:r>
            <a:r>
              <a:rPr lang="en-US" sz="3000" dirty="0" smtClean="0"/>
              <a:t>Information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219200"/>
            <a:ext cx="737235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Natassja Manzanero, MS</a:t>
            </a:r>
            <a:endParaRPr lang="en-US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Telehealth Resource Center Program Coordinator</a:t>
            </a:r>
            <a:endParaRPr lang="en-US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Health Resources and Services Administration (HRSA)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Email: </a:t>
            </a:r>
            <a:r>
              <a:rPr lang="en-US" sz="2400" dirty="0" smtClean="0">
                <a:solidFill>
                  <a:srgbClr val="800000"/>
                </a:solidFill>
                <a:hlinkClick r:id="rId2"/>
              </a:rPr>
              <a:t>nmanzanero@hrsa.gov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endParaRPr lang="en-US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Phone: </a:t>
            </a:r>
            <a:r>
              <a:rPr lang="en-US" sz="2400" dirty="0" smtClean="0">
                <a:solidFill>
                  <a:srgbClr val="800000"/>
                </a:solidFill>
              </a:rPr>
              <a:t>301-443-2077</a:t>
            </a:r>
            <a:endParaRPr lang="en-US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Web: </a:t>
            </a:r>
            <a:r>
              <a:rPr lang="en-US" sz="2400" dirty="0" smtClean="0">
                <a:solidFill>
                  <a:srgbClr val="800000"/>
                </a:solidFill>
                <a:hlinkClick r:id="rId3"/>
              </a:rPr>
              <a:t>www.</a:t>
            </a:r>
            <a:r>
              <a:rPr lang="en-US" sz="2400" dirty="0" smtClean="0">
                <a:hlinkClick r:id="rId3"/>
              </a:rPr>
              <a:t>hrsa.gov/ruralhealth</a:t>
            </a:r>
            <a:r>
              <a:rPr lang="en-US" sz="2400" dirty="0" smtClean="0"/>
              <a:t> 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Twitter: </a:t>
            </a:r>
            <a:r>
              <a:rPr lang="en-US" sz="2400" dirty="0">
                <a:hlinkClick r:id="rId4"/>
              </a:rPr>
              <a:t>twitter.com/</a:t>
            </a:r>
            <a:r>
              <a:rPr lang="en-US" sz="2400" dirty="0" err="1">
                <a:hlinkClick r:id="rId4"/>
              </a:rPr>
              <a:t>HRSAgov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Facebook: </a:t>
            </a:r>
            <a:r>
              <a:rPr lang="en-US" sz="2400" dirty="0">
                <a:hlinkClick r:id="rId5"/>
              </a:rPr>
              <a:t>facebook.com/HHS.HRSA</a:t>
            </a:r>
            <a:endParaRPr lang="en-US" sz="2400" dirty="0"/>
          </a:p>
          <a:p>
            <a:pPr lvl="0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666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[Presentation Title]&amp;#x0D;&amp;#x0A;[Date]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[Slide Header]&amp;#x0D;&amp;#x0A;[Subheading] &amp;quot;&quot;/&gt;&lt;property id=&quot;20307&quot; value=&quot;262&quot;/&gt;&lt;/object&gt;&lt;object type=&quot;3&quot; unique_id=&quot;10023&quot;&gt;&lt;property id=&quot;20148&quot; value=&quot;5&quot;/&gt;&lt;property id=&quot;20300&quot; value=&quot;Slide 3 - &amp;quot;Contact Information (last slide)&amp;#x0D;&amp;#x0A;&amp;quot;&quot;/&gt;&lt;property id=&quot;20307&quot; value=&quot;263&quot;/&gt;&lt;/object&gt;&lt;/object&gt;&lt;object type=&quot;8&quot; unique_id=&quot;1001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HRSA color pall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699"/>
      </a:accent1>
      <a:accent2>
        <a:srgbClr val="990000"/>
      </a:accent2>
      <a:accent3>
        <a:srgbClr val="003366"/>
      </a:accent3>
      <a:accent4>
        <a:srgbClr val="ECA421"/>
      </a:accent4>
      <a:accent5>
        <a:srgbClr val="CCDDF1"/>
      </a:accent5>
      <a:accent6>
        <a:srgbClr val="C0BFB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PHCTelebehavioralHealthTownHallOATManzanero" id="{259CC31A-8E4A-4BF0-AB85-E30CF22B6632}" vid="{D3A6EAC2-9612-4FD6-9F7A-014AF0C025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e4fda478-5d23-4ed9-829c-32c62cbe6bd3">2017</Year>
    <Aspect_x0020_Ratio xmlns="e4fda478-5d23-4ed9-829c-32c62cbe6bd3">4:3</Aspect_x0020_Ratio>
    <Program xmlns="e4fda478-5d23-4ed9-829c-32c62cbe6bd3">1. HRSA</Program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98BADFF84D7F4EB175737AF686FC50" ma:contentTypeVersion="4" ma:contentTypeDescription="Create a new document." ma:contentTypeScope="" ma:versionID="2e1fc3aec3383034f831d5fdd1fc1ac5">
  <xsd:schema xmlns:xsd="http://www.w3.org/2001/XMLSchema" xmlns:xs="http://www.w3.org/2001/XMLSchema" xmlns:p="http://schemas.microsoft.com/office/2006/metadata/properties" xmlns:ns2="e4fda478-5d23-4ed9-829c-32c62cbe6bd3" targetNamespace="http://schemas.microsoft.com/office/2006/metadata/properties" ma:root="true" ma:fieldsID="8f3bee8c9e8414aa557d92d2b5f76b0c" ns2:_="">
    <xsd:import namespace="e4fda478-5d23-4ed9-829c-32c62cbe6bd3"/>
    <xsd:element name="properties">
      <xsd:complexType>
        <xsd:sequence>
          <xsd:element name="documentManagement">
            <xsd:complexType>
              <xsd:all>
                <xsd:element ref="ns2:Year" minOccurs="0"/>
                <xsd:element ref="ns2:Aspect_x0020_Ratio" minOccurs="0"/>
                <xsd:element ref="ns2: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da478-5d23-4ed9-829c-32c62cbe6bd3" elementFormDefault="qualified">
    <xsd:import namespace="http://schemas.microsoft.com/office/2006/documentManagement/types"/>
    <xsd:import namespace="http://schemas.microsoft.com/office/infopath/2007/PartnerControls"/>
    <xsd:element name="Year" ma:index="8" nillable="true" ma:displayName="Year" ma:default="2016" ma:format="Dropdown" ma:internalName="Year">
      <xsd:simpleType>
        <xsd:restriction base="dms:Choice">
          <xsd:enumeration value="2017"/>
          <xsd:enumeration value="2016"/>
        </xsd:restriction>
      </xsd:simpleType>
    </xsd:element>
    <xsd:element name="Aspect_x0020_Ratio" ma:index="9" nillable="true" ma:displayName="Aspect Ratio" ma:default="16:9" ma:format="Dropdown" ma:internalName="Aspect_x0020_Ratio">
      <xsd:simpleType>
        <xsd:restriction base="dms:Choice">
          <xsd:enumeration value="16:9"/>
          <xsd:enumeration value="4:3"/>
          <xsd:enumeration value="Other"/>
        </xsd:restriction>
      </xsd:simpleType>
    </xsd:element>
    <xsd:element name="Program" ma:index="10" nillable="true" ma:displayName="Program" ma:default="1. HRSA" ma:format="Dropdown" ma:internalName="Program">
      <xsd:simpleType>
        <xsd:restriction base="dms:Choice">
          <xsd:enumeration value="1. HRSA"/>
          <xsd:enumeration value="2.  Bureaus"/>
          <xsd:enumeration value="3.  Offic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7277E9-F899-4D14-AC76-A404051CD45C}">
  <ds:schemaRefs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4fda478-5d23-4ed9-829c-32c62cbe6bd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B93E26F-ED12-491D-9C95-9419547476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fda478-5d23-4ed9-829c-32c62cbe6b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D1667E-5379-478A-886D-38261AE0A8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TelebehavioralHlthTHManzanero</Template>
  <TotalTime>37</TotalTime>
  <Words>388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Office for the Advancement of Telehealth &amp; Telehealth Resource Centers  September 14, 2017   BPHC Telebehavioral Health Town Hall  </vt:lpstr>
      <vt:lpstr>Office for the Advancement of Telehealth</vt:lpstr>
      <vt:lpstr>What is Telehealth?</vt:lpstr>
      <vt:lpstr>Telehealth Modalities</vt:lpstr>
      <vt:lpstr>Telehealth Resource Centers</vt:lpstr>
      <vt:lpstr>Telebehavioral Health and TRCs</vt:lpstr>
      <vt:lpstr>Potential Benefits of Telebehavioral Health</vt:lpstr>
      <vt:lpstr>Contact Information </vt:lpstr>
    </vt:vector>
  </TitlesOfParts>
  <Company>HRSA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BPHC Telebehavioral Health Town Hall</dc:title>
  <dc:subject>Telebehavioral Health</dc:subject>
  <dc:creator>HRSA</dc:creator>
  <cp:lastModifiedBy>Black, Dominick (HRSA)</cp:lastModifiedBy>
  <cp:revision>4</cp:revision>
  <dcterms:created xsi:type="dcterms:W3CDTF">2017-09-12T15:05:48Z</dcterms:created>
  <dcterms:modified xsi:type="dcterms:W3CDTF">2017-09-12T15:43:05Z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0x010100B598BADFF84D7F4EB175737AF686FC50</vt:lpwstr>
  </property>
</Properties>
</file>